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imes New Roman" charset="1" panose="02020603050405020304"/>
      <p:regular r:id="rId26"/>
    </p:embeddedFont>
    <p:embeddedFont>
      <p:font typeface="Times New Roman Bold" charset="1" panose="02020803070505020304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9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21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15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81109" y="213026"/>
            <a:ext cx="18010652" cy="9882193"/>
            <a:chOff x="0" y="0"/>
            <a:chExt cx="24014203" cy="131762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27282" cy="4704383"/>
            </a:xfrm>
            <a:custGeom>
              <a:avLst/>
              <a:gdLst/>
              <a:ahLst/>
              <a:cxnLst/>
              <a:rect r="r" b="b" t="t" l="l"/>
              <a:pathLst>
                <a:path h="4704383" w="3327282">
                  <a:moveTo>
                    <a:pt x="0" y="0"/>
                  </a:moveTo>
                  <a:lnTo>
                    <a:pt x="3327282" y="0"/>
                  </a:lnTo>
                  <a:lnTo>
                    <a:pt x="3327282" y="4704383"/>
                  </a:lnTo>
                  <a:lnTo>
                    <a:pt x="0" y="470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3721" y="10177026"/>
              <a:ext cx="9753600" cy="2999232"/>
            </a:xfrm>
            <a:custGeom>
              <a:avLst/>
              <a:gdLst/>
              <a:ahLst/>
              <a:cxnLst/>
              <a:rect r="r" b="b" t="t" l="l"/>
              <a:pathLst>
                <a:path h="299923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99232"/>
                  </a:lnTo>
                  <a:lnTo>
                    <a:pt x="0" y="29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6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21229855" y="3830765"/>
              <a:ext cx="2784348" cy="5486400"/>
            </a:xfrm>
            <a:custGeom>
              <a:avLst/>
              <a:gdLst/>
              <a:ahLst/>
              <a:cxnLst/>
              <a:rect r="r" b="b" t="t" l="l"/>
              <a:pathLst>
                <a:path h="5486400" w="2784348">
                  <a:moveTo>
                    <a:pt x="2784348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2784348" y="5486400"/>
                  </a:lnTo>
                  <a:lnTo>
                    <a:pt x="2784348" y="0"/>
                  </a:lnTo>
                  <a:close/>
                </a:path>
              </a:pathLst>
            </a:custGeom>
            <a:blipFill>
              <a:blip r:embed="rId8">
                <a:alphaModFix amt="16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20879" y="4443759"/>
            <a:ext cx="12646242" cy="501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Data-Driven Recommendations to Boost Artist Growth and Listener Engagement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Dhruvsuta Pal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24201010063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749216" y="1660905"/>
            <a:ext cx="10789568" cy="103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2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Challenge &amp; The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022" y="3303905"/>
            <a:ext cx="16789955" cy="183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Making Spotify Smarter: 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6137" y="2642256"/>
            <a:ext cx="7988006" cy="5002489"/>
          </a:xfrm>
          <a:custGeom>
            <a:avLst/>
            <a:gdLst/>
            <a:ahLst/>
            <a:cxnLst/>
            <a:rect r="r" b="b" t="t" l="l"/>
            <a:pathLst>
              <a:path h="5002489" w="7988006">
                <a:moveTo>
                  <a:pt x="0" y="0"/>
                </a:moveTo>
                <a:lnTo>
                  <a:pt x="7988006" y="0"/>
                </a:lnTo>
                <a:lnTo>
                  <a:pt x="7988006" y="5002488"/>
                </a:lnTo>
                <a:lnTo>
                  <a:pt x="0" y="5002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76925" y="2642256"/>
            <a:ext cx="8062543" cy="5002489"/>
          </a:xfrm>
          <a:custGeom>
            <a:avLst/>
            <a:gdLst/>
            <a:ahLst/>
            <a:cxnLst/>
            <a:rect r="r" b="b" t="t" l="l"/>
            <a:pathLst>
              <a:path h="5002489" w="8062543">
                <a:moveTo>
                  <a:pt x="0" y="0"/>
                </a:moveTo>
                <a:lnTo>
                  <a:pt x="8062543" y="0"/>
                </a:lnTo>
                <a:lnTo>
                  <a:pt x="8062543" y="5002488"/>
                </a:lnTo>
                <a:lnTo>
                  <a:pt x="0" y="5002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53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37478" y="3046707"/>
            <a:ext cx="16521822" cy="724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9599" indent="-439800" lvl="1">
              <a:lnSpc>
                <a:spcPts val="5703"/>
              </a:lnSpc>
              <a:buFont typeface="Arial"/>
              <a:buChar char="•"/>
            </a:pPr>
            <a:r>
              <a:rPr lang="en-US" b="true" sz="4074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</a:t>
            </a:r>
            <a:r>
              <a:rPr lang="en-US" sz="407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The Top 10 Genres by Average Hit Potential AND Small but Mighty: Top 5 Niche Genres.</a:t>
            </a:r>
          </a:p>
          <a:p>
            <a:pPr algn="l" marL="879599" indent="-439800" lvl="1">
              <a:lnSpc>
                <a:spcPts val="5703"/>
              </a:lnSpc>
              <a:buFont typeface="Arial"/>
              <a:buChar char="•"/>
            </a:pPr>
            <a:r>
              <a:rPr lang="en-US" b="true" sz="4074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 1</a:t>
            </a:r>
            <a:r>
              <a:rPr lang="en-US" sz="407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(Top 10): These are the cash cows. They guarantee baseline high success.</a:t>
            </a:r>
          </a:p>
          <a:p>
            <a:pPr algn="l" marL="879599" indent="-439800" lvl="1">
              <a:lnSpc>
                <a:spcPts val="5703"/>
              </a:lnSpc>
              <a:buFont typeface="Arial"/>
              <a:buChar char="•"/>
            </a:pPr>
            <a:r>
              <a:rPr lang="en-US" b="true" sz="407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 2</a:t>
            </a:r>
            <a:r>
              <a:rPr lang="en-US" sz="407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(Niche): I found small genres with very high average popularity, meaning a dedicated audience is currently underserved.</a:t>
            </a:r>
          </a:p>
          <a:p>
            <a:pPr algn="l" marL="879599" indent="-439800" lvl="1">
              <a:lnSpc>
                <a:spcPts val="5703"/>
              </a:lnSpc>
              <a:buFont typeface="Arial"/>
              <a:buChar char="•"/>
            </a:pPr>
            <a:r>
              <a:rPr lang="en-US" b="true" sz="4074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Idea</a:t>
            </a:r>
            <a:r>
              <a:rPr lang="en-US" sz="407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(Investment): Keep securing content in the top 10. Crucially, invest editorial time (creating niche playlists) in the Niche Genres—this builds loyalty and engagement among highly passionate fans.</a:t>
            </a:r>
          </a:p>
          <a:p>
            <a:pPr algn="l">
              <a:lnSpc>
                <a:spcPts val="5703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15208" y="598647"/>
            <a:ext cx="14023644" cy="2137102"/>
          </a:xfrm>
          <a:custGeom>
            <a:avLst/>
            <a:gdLst/>
            <a:ahLst/>
            <a:cxnLst/>
            <a:rect r="r" b="b" t="t" l="l"/>
            <a:pathLst>
              <a:path h="2137102" w="14023644">
                <a:moveTo>
                  <a:pt x="0" y="0"/>
                </a:moveTo>
                <a:lnTo>
                  <a:pt x="14023644" y="0"/>
                </a:lnTo>
                <a:lnTo>
                  <a:pt x="14023644" y="2137103"/>
                </a:lnTo>
                <a:lnTo>
                  <a:pt x="0" y="2137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7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28914"/>
            <a:ext cx="10789568" cy="309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2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Genre Strategy: Investing in Blockbusters and Niche Gems</a:t>
            </a:r>
          </a:p>
          <a:p>
            <a:pPr algn="ctr">
              <a:lnSpc>
                <a:spcPts val="8152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7916" y="1966144"/>
            <a:ext cx="8067161" cy="5949531"/>
          </a:xfrm>
          <a:custGeom>
            <a:avLst/>
            <a:gdLst/>
            <a:ahLst/>
            <a:cxnLst/>
            <a:rect r="r" b="b" t="t" l="l"/>
            <a:pathLst>
              <a:path h="5949531" w="8067161">
                <a:moveTo>
                  <a:pt x="0" y="0"/>
                </a:moveTo>
                <a:lnTo>
                  <a:pt x="8067161" y="0"/>
                </a:lnTo>
                <a:lnTo>
                  <a:pt x="8067161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18327" y="1966144"/>
            <a:ext cx="8172601" cy="5949531"/>
          </a:xfrm>
          <a:custGeom>
            <a:avLst/>
            <a:gdLst/>
            <a:ahLst/>
            <a:cxnLst/>
            <a:rect r="r" b="b" t="t" l="l"/>
            <a:pathLst>
              <a:path h="5949531" w="8172601">
                <a:moveTo>
                  <a:pt x="0" y="0"/>
                </a:moveTo>
                <a:lnTo>
                  <a:pt x="8172601" y="0"/>
                </a:lnTo>
                <a:lnTo>
                  <a:pt x="8172601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38" r="0" b="-138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9279" y="2279562"/>
            <a:ext cx="16929966" cy="752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5281" indent="-512641" lvl="1">
              <a:lnSpc>
                <a:spcPts val="6648"/>
              </a:lnSpc>
              <a:buFont typeface="Arial"/>
              <a:buChar char="•"/>
            </a:pPr>
            <a:r>
              <a:rPr lang="en-US" b="true" sz="4748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</a:t>
            </a:r>
            <a:r>
              <a:rPr lang="en-US" sz="47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Does Old Music Stay Popular? Track Popularity Over Time .</a:t>
            </a:r>
          </a:p>
          <a:p>
            <a:pPr algn="l" marL="1025281" indent="-512641" lvl="1">
              <a:lnSpc>
                <a:spcPts val="6648"/>
              </a:lnSpc>
              <a:buFont typeface="Arial"/>
              <a:buChar char="•"/>
            </a:pPr>
            <a:r>
              <a:rPr lang="en-US" b="true" sz="4748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</a:t>
            </a:r>
            <a:r>
              <a:rPr lang="en-US" sz="47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Older songs from certain eras (like the 80s/90s) show unexpected popularity spikes today. People love throwbacks!</a:t>
            </a:r>
          </a:p>
          <a:p>
            <a:pPr algn="l" marL="1025281" indent="-512641" lvl="1">
              <a:lnSpc>
                <a:spcPts val="6648"/>
              </a:lnSpc>
              <a:buFont typeface="Arial"/>
              <a:buChar char="•"/>
            </a:pPr>
            <a:r>
              <a:rPr lang="en-US" b="true" sz="4748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Idea </a:t>
            </a:r>
            <a:r>
              <a:rPr lang="en-US" sz="47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(Monetization): Launch automated 'Decade Spotlight' and 'Throwback' campaigns. This is a zero-cost way to generate revenue from old content that's already in the library.</a:t>
            </a:r>
          </a:p>
          <a:p>
            <a:pPr algn="ctr">
              <a:lnSpc>
                <a:spcPts val="6648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59279" y="557416"/>
            <a:ext cx="16868582" cy="1456791"/>
          </a:xfrm>
          <a:custGeom>
            <a:avLst/>
            <a:gdLst/>
            <a:ahLst/>
            <a:cxnLst/>
            <a:rect r="r" b="b" t="t" l="l"/>
            <a:pathLst>
              <a:path h="1456791" w="16868582">
                <a:moveTo>
                  <a:pt x="0" y="0"/>
                </a:moveTo>
                <a:lnTo>
                  <a:pt x="16868582" y="0"/>
                </a:lnTo>
                <a:lnTo>
                  <a:pt x="16868582" y="1456792"/>
                </a:lnTo>
                <a:lnTo>
                  <a:pt x="0" y="145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143" r="0" b="-14701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44262"/>
            <a:ext cx="13450246" cy="183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Nostalgia is Gold: Monetizing the Back Catalog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81109" y="213026"/>
            <a:ext cx="18010652" cy="9882193"/>
            <a:chOff x="0" y="0"/>
            <a:chExt cx="24014203" cy="131762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27282" cy="4704383"/>
            </a:xfrm>
            <a:custGeom>
              <a:avLst/>
              <a:gdLst/>
              <a:ahLst/>
              <a:cxnLst/>
              <a:rect r="r" b="b" t="t" l="l"/>
              <a:pathLst>
                <a:path h="4704383" w="3327282">
                  <a:moveTo>
                    <a:pt x="0" y="0"/>
                  </a:moveTo>
                  <a:lnTo>
                    <a:pt x="3327282" y="0"/>
                  </a:lnTo>
                  <a:lnTo>
                    <a:pt x="3327282" y="4704383"/>
                  </a:lnTo>
                  <a:lnTo>
                    <a:pt x="0" y="470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3721" y="10177026"/>
              <a:ext cx="9753600" cy="2999232"/>
            </a:xfrm>
            <a:custGeom>
              <a:avLst/>
              <a:gdLst/>
              <a:ahLst/>
              <a:cxnLst/>
              <a:rect r="r" b="b" t="t" l="l"/>
              <a:pathLst>
                <a:path h="299923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99232"/>
                  </a:lnTo>
                  <a:lnTo>
                    <a:pt x="0" y="29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6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21229855" y="3830765"/>
              <a:ext cx="2784348" cy="5486400"/>
            </a:xfrm>
            <a:custGeom>
              <a:avLst/>
              <a:gdLst/>
              <a:ahLst/>
              <a:cxnLst/>
              <a:rect r="r" b="b" t="t" l="l"/>
              <a:pathLst>
                <a:path h="5486400" w="2784348">
                  <a:moveTo>
                    <a:pt x="2784348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2784348" y="5486400"/>
                  </a:lnTo>
                  <a:lnTo>
                    <a:pt x="2784348" y="0"/>
                  </a:lnTo>
                  <a:close/>
                </a:path>
              </a:pathLst>
            </a:custGeom>
            <a:blipFill>
              <a:blip r:embed="rId8">
                <a:alphaModFix amt="16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60721" y="1029201"/>
            <a:ext cx="13166558" cy="8229099"/>
          </a:xfrm>
          <a:custGeom>
            <a:avLst/>
            <a:gdLst/>
            <a:ahLst/>
            <a:cxnLst/>
            <a:rect r="r" b="b" t="t" l="l"/>
            <a:pathLst>
              <a:path h="8229099" w="13166558">
                <a:moveTo>
                  <a:pt x="0" y="0"/>
                </a:moveTo>
                <a:lnTo>
                  <a:pt x="13166558" y="0"/>
                </a:lnTo>
                <a:lnTo>
                  <a:pt x="13166558" y="8229099"/>
                </a:lnTo>
                <a:lnTo>
                  <a:pt x="0" y="8229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9279" y="2394854"/>
            <a:ext cx="16900021" cy="874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4850" indent="-437425" lvl="1">
              <a:lnSpc>
                <a:spcPts val="5672"/>
              </a:lnSpc>
              <a:buFont typeface="Arial"/>
              <a:buChar char="•"/>
            </a:pPr>
            <a:r>
              <a:rPr lang="en-US" b="true" sz="4052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Visualization:</a:t>
            </a:r>
            <a:r>
              <a:rPr lang="en-US" sz="40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Track Popularity Across Different Artist Size Tiers AND  Finding Hidden Gems: Popularity vs. Followers .</a:t>
            </a:r>
          </a:p>
          <a:p>
            <a:pPr algn="l" marL="903843" indent="-451921" lvl="1">
              <a:lnSpc>
                <a:spcPts val="5860"/>
              </a:lnSpc>
              <a:buFont typeface="Arial"/>
              <a:buChar char="•"/>
            </a:pPr>
            <a:r>
              <a:rPr lang="en-US" b="true" sz="4186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 1</a:t>
            </a:r>
            <a:r>
              <a:rPr lang="en-US" sz="418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(Tiers): Pushing a Micro-Artist (1K-100K followers) into the next tier gives us the best return for the lowest investment.</a:t>
            </a:r>
          </a:p>
          <a:p>
            <a:pPr algn="l" marL="903843" indent="-451921" lvl="1">
              <a:lnSpc>
                <a:spcPts val="5860"/>
              </a:lnSpc>
              <a:buFont typeface="Arial"/>
              <a:buChar char="•"/>
            </a:pPr>
            <a:r>
              <a:rPr lang="en-US" b="true" sz="4186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 2</a:t>
            </a:r>
            <a:r>
              <a:rPr lang="en-US" b="true" sz="418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(</a:t>
            </a:r>
            <a:r>
              <a:rPr lang="en-US" sz="418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Potential): I identified a group of artists with very high popularity scores (meaning the algorithm loves them) but low followers. They are ready to explode.</a:t>
            </a:r>
          </a:p>
          <a:p>
            <a:pPr algn="l" marL="903843" indent="-451921" lvl="1">
              <a:lnSpc>
                <a:spcPts val="5860"/>
              </a:lnSpc>
              <a:buFont typeface="Arial"/>
              <a:buChar char="•"/>
            </a:pPr>
            <a:r>
              <a:rPr lang="en-US" b="true" sz="4186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Idea</a:t>
            </a:r>
            <a:r>
              <a:rPr lang="en-US" b="true" sz="418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(Growth)</a:t>
            </a:r>
            <a:r>
              <a:rPr lang="en-US" sz="418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Stop overspending on established stars. Move resources to the Micro-Artists and High-Potential list to rapidly scale our new talent pipeline.</a:t>
            </a:r>
          </a:p>
          <a:p>
            <a:pPr algn="ctr">
              <a:lnSpc>
                <a:spcPts val="5860"/>
              </a:lnSpc>
            </a:pPr>
          </a:p>
          <a:p>
            <a:pPr algn="ctr">
              <a:lnSpc>
                <a:spcPts val="4981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59279" y="557416"/>
            <a:ext cx="16868582" cy="1456791"/>
          </a:xfrm>
          <a:custGeom>
            <a:avLst/>
            <a:gdLst/>
            <a:ahLst/>
            <a:cxnLst/>
            <a:rect r="r" b="b" t="t" l="l"/>
            <a:pathLst>
              <a:path h="1456791" w="16868582">
                <a:moveTo>
                  <a:pt x="0" y="0"/>
                </a:moveTo>
                <a:lnTo>
                  <a:pt x="16868582" y="0"/>
                </a:lnTo>
                <a:lnTo>
                  <a:pt x="16868582" y="1456792"/>
                </a:lnTo>
                <a:lnTo>
                  <a:pt x="0" y="145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143" r="0" b="-14701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674" y="0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2" y="0"/>
                </a:lnTo>
                <a:lnTo>
                  <a:pt x="2495462" y="3528287"/>
                </a:lnTo>
                <a:lnTo>
                  <a:pt x="0" y="3528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3965" y="7632769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061065" y="2873074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569225" y="650509"/>
            <a:ext cx="16789955" cy="183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Artist Development: Finding the Next Superstar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3960" y="2406711"/>
            <a:ext cx="8588011" cy="5335302"/>
          </a:xfrm>
          <a:custGeom>
            <a:avLst/>
            <a:gdLst/>
            <a:ahLst/>
            <a:cxnLst/>
            <a:rect r="r" b="b" t="t" l="l"/>
            <a:pathLst>
              <a:path h="5335302" w="8588011">
                <a:moveTo>
                  <a:pt x="0" y="0"/>
                </a:moveTo>
                <a:lnTo>
                  <a:pt x="8588011" y="0"/>
                </a:lnTo>
                <a:lnTo>
                  <a:pt x="8588011" y="5335302"/>
                </a:lnTo>
                <a:lnTo>
                  <a:pt x="0" y="533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90894" y="2406711"/>
            <a:ext cx="8640165" cy="5335302"/>
          </a:xfrm>
          <a:custGeom>
            <a:avLst/>
            <a:gdLst/>
            <a:ahLst/>
            <a:cxnLst/>
            <a:rect r="r" b="b" t="t" l="l"/>
            <a:pathLst>
              <a:path h="5335302" w="8640165">
                <a:moveTo>
                  <a:pt x="0" y="0"/>
                </a:moveTo>
                <a:lnTo>
                  <a:pt x="8640165" y="0"/>
                </a:lnTo>
                <a:lnTo>
                  <a:pt x="8640165" y="5335302"/>
                </a:lnTo>
                <a:lnTo>
                  <a:pt x="0" y="5335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279" y="557416"/>
            <a:ext cx="16868582" cy="1456791"/>
          </a:xfrm>
          <a:custGeom>
            <a:avLst/>
            <a:gdLst/>
            <a:ahLst/>
            <a:cxnLst/>
            <a:rect r="r" b="b" t="t" l="l"/>
            <a:pathLst>
              <a:path h="1456791" w="16868582">
                <a:moveTo>
                  <a:pt x="0" y="0"/>
                </a:moveTo>
                <a:lnTo>
                  <a:pt x="16868582" y="0"/>
                </a:lnTo>
                <a:lnTo>
                  <a:pt x="16868582" y="1456792"/>
                </a:lnTo>
                <a:lnTo>
                  <a:pt x="0" y="145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43" r="0" b="-1470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24325" y="2520950"/>
            <a:ext cx="16523305" cy="731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6879" indent="-498440" lvl="1">
              <a:lnSpc>
                <a:spcPts val="6464"/>
              </a:lnSpc>
              <a:buFont typeface="Arial"/>
              <a:buChar char="•"/>
            </a:pPr>
            <a:r>
              <a:rPr lang="en-US" b="true" sz="4617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</a:t>
            </a:r>
            <a:r>
              <a:rPr lang="en-US" sz="4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Track is Way More Popular Than Artist .</a:t>
            </a:r>
          </a:p>
          <a:p>
            <a:pPr algn="l" marL="996879" indent="-498440" lvl="1">
              <a:lnSpc>
                <a:spcPts val="6464"/>
              </a:lnSpc>
              <a:buFont typeface="Arial"/>
              <a:buChar char="•"/>
            </a:pPr>
            <a:r>
              <a:rPr lang="en-US" b="true" sz="4617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</a:t>
            </a:r>
            <a:r>
              <a:rPr lang="en-US" sz="4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These tracks are huge hits (viral, top playlists) but their artists haven't converted the listeners into followers. There's a big gap between track success and artist loyalty.</a:t>
            </a:r>
          </a:p>
          <a:p>
            <a:pPr algn="l" marL="996879" indent="-498440" lvl="1">
              <a:lnSpc>
                <a:spcPts val="6464"/>
              </a:lnSpc>
              <a:buFont typeface="Arial"/>
              <a:buChar char="•"/>
            </a:pPr>
            <a:r>
              <a:rPr lang="en-US" b="true" sz="4617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Idea </a:t>
            </a:r>
            <a:r>
              <a:rPr lang="en-US" sz="4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(Conversion): Target listeners of these specific viral tracks immediately with 'Artist Spotlight' ads and 'More Like This' suggestions. This is the fastest way to build an artist's loyal fanbase.</a:t>
            </a:r>
          </a:p>
          <a:p>
            <a:pPr algn="ctr">
              <a:lnSpc>
                <a:spcPts val="646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49191" y="573353"/>
            <a:ext cx="14410682" cy="20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2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Converting Casual Listeners into Loyal Fans</a:t>
            </a:r>
          </a:p>
          <a:p>
            <a:pPr algn="ctr">
              <a:lnSpc>
                <a:spcPts val="815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09" y="213026"/>
            <a:ext cx="18010652" cy="9882193"/>
            <a:chOff x="0" y="0"/>
            <a:chExt cx="24014203" cy="13176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7282" cy="4704383"/>
            </a:xfrm>
            <a:custGeom>
              <a:avLst/>
              <a:gdLst/>
              <a:ahLst/>
              <a:cxnLst/>
              <a:rect r="r" b="b" t="t" l="l"/>
              <a:pathLst>
                <a:path h="4704383" w="3327282">
                  <a:moveTo>
                    <a:pt x="0" y="0"/>
                  </a:moveTo>
                  <a:lnTo>
                    <a:pt x="3327282" y="0"/>
                  </a:lnTo>
                  <a:lnTo>
                    <a:pt x="3327282" y="4704383"/>
                  </a:lnTo>
                  <a:lnTo>
                    <a:pt x="0" y="470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073721" y="10177026"/>
              <a:ext cx="9753600" cy="2999232"/>
            </a:xfrm>
            <a:custGeom>
              <a:avLst/>
              <a:gdLst/>
              <a:ahLst/>
              <a:cxnLst/>
              <a:rect r="r" b="b" t="t" l="l"/>
              <a:pathLst>
                <a:path h="299923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99232"/>
                  </a:lnTo>
                  <a:lnTo>
                    <a:pt x="0" y="29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21229855" y="3830765"/>
              <a:ext cx="2784348" cy="5486400"/>
            </a:xfrm>
            <a:custGeom>
              <a:avLst/>
              <a:gdLst/>
              <a:ahLst/>
              <a:cxnLst/>
              <a:rect r="r" b="b" t="t" l="l"/>
              <a:pathLst>
                <a:path h="5486400" w="2784348">
                  <a:moveTo>
                    <a:pt x="2784348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2784348" y="5486400"/>
                  </a:lnTo>
                  <a:lnTo>
                    <a:pt x="2784348" y="0"/>
                  </a:lnTo>
                  <a:close/>
                </a:path>
              </a:pathLst>
            </a:custGeom>
            <a:blipFill>
              <a:blip r:embed="rId6">
                <a:alphaModFix amt="16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906235" y="1867484"/>
            <a:ext cx="14475529" cy="7129198"/>
          </a:xfrm>
          <a:custGeom>
            <a:avLst/>
            <a:gdLst/>
            <a:ahLst/>
            <a:cxnLst/>
            <a:rect r="r" b="b" t="t" l="l"/>
            <a:pathLst>
              <a:path h="7129198" w="14475529">
                <a:moveTo>
                  <a:pt x="0" y="0"/>
                </a:moveTo>
                <a:lnTo>
                  <a:pt x="14475530" y="0"/>
                </a:lnTo>
                <a:lnTo>
                  <a:pt x="14475530" y="7129198"/>
                </a:lnTo>
                <a:lnTo>
                  <a:pt x="0" y="7129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279" y="557416"/>
            <a:ext cx="16868582" cy="1456791"/>
          </a:xfrm>
          <a:custGeom>
            <a:avLst/>
            <a:gdLst/>
            <a:ahLst/>
            <a:cxnLst/>
            <a:rect r="r" b="b" t="t" l="l"/>
            <a:pathLst>
              <a:path h="1456791" w="16868582">
                <a:moveTo>
                  <a:pt x="0" y="0"/>
                </a:moveTo>
                <a:lnTo>
                  <a:pt x="16868582" y="0"/>
                </a:lnTo>
                <a:lnTo>
                  <a:pt x="16868582" y="1456792"/>
                </a:lnTo>
                <a:lnTo>
                  <a:pt x="0" y="145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43" r="0" b="-1470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338695"/>
            <a:ext cx="16230600" cy="780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1500" indent="-475750" lvl="1">
              <a:lnSpc>
                <a:spcPts val="6169"/>
              </a:lnSpc>
              <a:buFont typeface="Arial"/>
              <a:buChar char="•"/>
            </a:pPr>
            <a:r>
              <a:rPr lang="en-US" b="true" sz="4407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Top 3 Actions:</a:t>
            </a:r>
          </a:p>
          <a:p>
            <a:pPr algn="l" marL="1903001" indent="-634334" lvl="2">
              <a:lnSpc>
                <a:spcPts val="6169"/>
              </a:lnSpc>
              <a:buAutoNum type="alphaLcPeriod" startAt="1"/>
            </a:pPr>
            <a:r>
              <a:rPr lang="en-US" sz="4407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Short &amp; Focused</a:t>
            </a:r>
            <a:r>
              <a:rPr lang="en-US" sz="44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Aim for 2.5 to 3.5 minute tracks and 10-14 song albums.</a:t>
            </a:r>
          </a:p>
          <a:p>
            <a:pPr algn="l" marL="1903001" indent="-634334" lvl="2">
              <a:lnSpc>
                <a:spcPts val="6169"/>
              </a:lnSpc>
              <a:buAutoNum type="alphaLcPeriod" startAt="1"/>
            </a:pPr>
            <a:r>
              <a:rPr lang="en-US" sz="4407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 Smart</a:t>
            </a:r>
            <a:r>
              <a:rPr lang="en-US" sz="44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Target Micro-Artists and underserved Niche Genres.</a:t>
            </a:r>
          </a:p>
          <a:p>
            <a:pPr algn="l" marL="1903001" indent="-634334" lvl="2">
              <a:lnSpc>
                <a:spcPts val="6169"/>
              </a:lnSpc>
              <a:buAutoNum type="alphaLcPeriod" startAt="1"/>
            </a:pPr>
            <a:r>
              <a:rPr lang="en-US" sz="4407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Don't Waste the Hits</a:t>
            </a:r>
            <a:r>
              <a:rPr lang="en-US" sz="44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 the 'Pop Delta' to convert casual listeners into fans.</a:t>
            </a:r>
          </a:p>
          <a:p>
            <a:pPr algn="l" marL="951500" indent="-475750" lvl="1">
              <a:lnSpc>
                <a:spcPts val="6169"/>
              </a:lnSpc>
              <a:buFont typeface="Arial"/>
              <a:buChar char="•"/>
            </a:pPr>
            <a:r>
              <a:rPr lang="en-US" b="true" sz="4407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Work</a:t>
            </a:r>
            <a:r>
              <a:rPr lang="en-US" sz="44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next step is to analyze the audio features (like 'danceability' and 'energy') to make my 'Hit Predictor' even better!</a:t>
            </a:r>
          </a:p>
          <a:p>
            <a:pPr algn="ctr">
              <a:lnSpc>
                <a:spcPts val="616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31604" y="650717"/>
            <a:ext cx="13807163" cy="20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2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Final Takeaways: Simple Rules for Success</a:t>
            </a:r>
          </a:p>
          <a:p>
            <a:pPr algn="ctr">
              <a:lnSpc>
                <a:spcPts val="815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78845" y="2228259"/>
            <a:ext cx="3979304" cy="5830482"/>
          </a:xfrm>
          <a:custGeom>
            <a:avLst/>
            <a:gdLst/>
            <a:ahLst/>
            <a:cxnLst/>
            <a:rect r="r" b="b" t="t" l="l"/>
            <a:pathLst>
              <a:path h="5830482" w="3979304">
                <a:moveTo>
                  <a:pt x="0" y="0"/>
                </a:moveTo>
                <a:lnTo>
                  <a:pt x="3979304" y="0"/>
                </a:lnTo>
                <a:lnTo>
                  <a:pt x="3979304" y="5830482"/>
                </a:lnTo>
                <a:lnTo>
                  <a:pt x="0" y="583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0459" y="2549667"/>
            <a:ext cx="12817753" cy="588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1"/>
              </a:lnSpc>
            </a:pPr>
            <a:r>
              <a:rPr lang="en-US" sz="667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can we use the Spotify dataset to figure out the best way to make music, package it, and promote it to grow the platform?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1109" y="213026"/>
            <a:ext cx="18010652" cy="9882193"/>
            <a:chOff x="0" y="0"/>
            <a:chExt cx="24014203" cy="13176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27282" cy="4704383"/>
            </a:xfrm>
            <a:custGeom>
              <a:avLst/>
              <a:gdLst/>
              <a:ahLst/>
              <a:cxnLst/>
              <a:rect r="r" b="b" t="t" l="l"/>
              <a:pathLst>
                <a:path h="4704383" w="3327282">
                  <a:moveTo>
                    <a:pt x="0" y="0"/>
                  </a:moveTo>
                  <a:lnTo>
                    <a:pt x="3327282" y="0"/>
                  </a:lnTo>
                  <a:lnTo>
                    <a:pt x="3327282" y="4704383"/>
                  </a:lnTo>
                  <a:lnTo>
                    <a:pt x="0" y="470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073721" y="10177026"/>
              <a:ext cx="9753600" cy="2999232"/>
            </a:xfrm>
            <a:custGeom>
              <a:avLst/>
              <a:gdLst/>
              <a:ahLst/>
              <a:cxnLst/>
              <a:rect r="r" b="b" t="t" l="l"/>
              <a:pathLst>
                <a:path h="299923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99232"/>
                  </a:lnTo>
                  <a:lnTo>
                    <a:pt x="0" y="29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6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21229855" y="3830765"/>
              <a:ext cx="2784348" cy="5486400"/>
            </a:xfrm>
            <a:custGeom>
              <a:avLst/>
              <a:gdLst/>
              <a:ahLst/>
              <a:cxnLst/>
              <a:rect r="r" b="b" t="t" l="l"/>
              <a:pathLst>
                <a:path h="5486400" w="2784348">
                  <a:moveTo>
                    <a:pt x="2784348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2784348" y="5486400"/>
                  </a:lnTo>
                  <a:lnTo>
                    <a:pt x="2784348" y="0"/>
                  </a:lnTo>
                  <a:close/>
                </a:path>
              </a:pathLst>
            </a:custGeom>
            <a:blipFill>
              <a:blip r:embed="rId9">
                <a:alphaModFix amt="16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072963" y="1378943"/>
            <a:ext cx="2147694" cy="1698631"/>
          </a:xfrm>
          <a:custGeom>
            <a:avLst/>
            <a:gdLst/>
            <a:ahLst/>
            <a:cxnLst/>
            <a:rect r="r" b="b" t="t" l="l"/>
            <a:pathLst>
              <a:path h="1698631" w="2147694">
                <a:moveTo>
                  <a:pt x="0" y="0"/>
                </a:moveTo>
                <a:lnTo>
                  <a:pt x="2147694" y="0"/>
                </a:lnTo>
                <a:lnTo>
                  <a:pt x="2147694" y="1698631"/>
                </a:lnTo>
                <a:lnTo>
                  <a:pt x="0" y="1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589028" y="3991475"/>
            <a:ext cx="13109944" cy="202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11"/>
              </a:lnSpc>
            </a:pPr>
            <a:r>
              <a:rPr lang="en-US" sz="1157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YOU!!!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81109" y="213026"/>
            <a:ext cx="18010652" cy="9882193"/>
            <a:chOff x="0" y="0"/>
            <a:chExt cx="24014203" cy="131762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27282" cy="4704383"/>
            </a:xfrm>
            <a:custGeom>
              <a:avLst/>
              <a:gdLst/>
              <a:ahLst/>
              <a:cxnLst/>
              <a:rect r="r" b="b" t="t" l="l"/>
              <a:pathLst>
                <a:path h="4704383" w="3327282">
                  <a:moveTo>
                    <a:pt x="0" y="0"/>
                  </a:moveTo>
                  <a:lnTo>
                    <a:pt x="3327282" y="0"/>
                  </a:lnTo>
                  <a:lnTo>
                    <a:pt x="3327282" y="4704383"/>
                  </a:lnTo>
                  <a:lnTo>
                    <a:pt x="0" y="470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3721" y="10177026"/>
              <a:ext cx="9753600" cy="2999232"/>
            </a:xfrm>
            <a:custGeom>
              <a:avLst/>
              <a:gdLst/>
              <a:ahLst/>
              <a:cxnLst/>
              <a:rect r="r" b="b" t="t" l="l"/>
              <a:pathLst>
                <a:path h="299923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99232"/>
                  </a:lnTo>
                  <a:lnTo>
                    <a:pt x="0" y="29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6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21229855" y="3830765"/>
              <a:ext cx="2784348" cy="5486400"/>
            </a:xfrm>
            <a:custGeom>
              <a:avLst/>
              <a:gdLst/>
              <a:ahLst/>
              <a:cxnLst/>
              <a:rect r="r" b="b" t="t" l="l"/>
              <a:pathLst>
                <a:path h="5486400" w="2784348">
                  <a:moveTo>
                    <a:pt x="2784348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2784348" y="5486400"/>
                  </a:lnTo>
                  <a:lnTo>
                    <a:pt x="2784348" y="0"/>
                  </a:lnTo>
                  <a:close/>
                </a:path>
              </a:pathLst>
            </a:custGeom>
            <a:blipFill>
              <a:blip r:embed="rId8">
                <a:alphaModFix amt="16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54184" y="-381547"/>
            <a:ext cx="17292487" cy="1090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0"/>
              </a:lnSpc>
            </a:pPr>
          </a:p>
          <a:p>
            <a:pPr algn="l">
              <a:lnSpc>
                <a:spcPts val="6485"/>
              </a:lnSpc>
            </a:pPr>
            <a:r>
              <a:rPr lang="en-US" sz="4632" u="sng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Data</a:t>
            </a:r>
            <a:r>
              <a:rPr lang="en-US" sz="463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Spotify track, album, and artist details (popularity scores, followers, genres, etc.).</a:t>
            </a:r>
          </a:p>
          <a:p>
            <a:pPr algn="l">
              <a:lnSpc>
                <a:spcPts val="6485"/>
              </a:lnSpc>
            </a:pPr>
          </a:p>
          <a:p>
            <a:pPr algn="l">
              <a:lnSpc>
                <a:spcPts val="6485"/>
              </a:lnSpc>
            </a:pPr>
            <a:r>
              <a:rPr lang="en-US" sz="4632" u="sng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My Approach (The Steps)</a:t>
            </a:r>
            <a:r>
              <a:rPr lang="en-US" sz="463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 marL="2000242" indent="-666747" lvl="2">
              <a:lnSpc>
                <a:spcPts val="6485"/>
              </a:lnSpc>
              <a:buAutoNum type="alphaLcPeriod" startAt="1"/>
            </a:pPr>
            <a:r>
              <a:rPr lang="en-US" sz="463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Cleaning: Had to fix date formats, fill in missing genres, and remove duplicate tracks to make sure the numbers were right.</a:t>
            </a:r>
          </a:p>
          <a:p>
            <a:pPr algn="l" marL="2000242" indent="-666747" lvl="2">
              <a:lnSpc>
                <a:spcPts val="6485"/>
              </a:lnSpc>
              <a:buAutoNum type="alphaLcPeriod" startAt="1"/>
            </a:pPr>
            <a:r>
              <a:rPr lang="en-US" sz="463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Exploration: Used Matplotlib and Seaborn (with a cool Spotify theme!) to find correlations and patterns.</a:t>
            </a:r>
          </a:p>
          <a:p>
            <a:pPr algn="l" marL="2000242" indent="-666747" lvl="2">
              <a:lnSpc>
                <a:spcPts val="6485"/>
              </a:lnSpc>
              <a:buAutoNum type="alphaLcPeriod" startAt="1"/>
            </a:pPr>
            <a:r>
              <a:rPr lang="en-US" sz="463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Actionable Ideas: Turned every graph into a concrete piece of advice the business can actually use.</a:t>
            </a:r>
          </a:p>
          <a:p>
            <a:pPr algn="l">
              <a:lnSpc>
                <a:spcPts val="648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267853" y="2667126"/>
            <a:ext cx="15752295" cy="729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4"/>
              </a:lnSpc>
            </a:pPr>
            <a:r>
              <a:rPr lang="en-US" sz="4181" u="sng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 Fixed:</a:t>
            </a:r>
          </a:p>
          <a:p>
            <a:pPr algn="l" marL="1417145" indent="-472382" lvl="2">
              <a:lnSpc>
                <a:spcPts val="4594"/>
              </a:lnSpc>
              <a:buFont typeface="Arial"/>
              <a:buChar char="⚬"/>
            </a:pPr>
            <a:r>
              <a:rPr lang="en-US" b="true" sz="3281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Date Problem</a:t>
            </a:r>
            <a:r>
              <a:rPr lang="en-US" b="true" sz="32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Converted the release date to just the release_year for time-series analysis.</a:t>
            </a:r>
          </a:p>
          <a:p>
            <a:pPr algn="l" marL="1417145" indent="-472382" lvl="2">
              <a:lnSpc>
                <a:spcPts val="4594"/>
              </a:lnSpc>
              <a:buFont typeface="Arial"/>
              <a:buChar char="⚬"/>
            </a:pPr>
            <a:r>
              <a:rPr lang="en-US" b="true" sz="3281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Missing Data</a:t>
            </a:r>
            <a:r>
              <a:rPr lang="en-US" b="true" sz="32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Filled in any missing artist_genres so the genre analysis wouldn't break.</a:t>
            </a:r>
          </a:p>
          <a:p>
            <a:pPr algn="l" marL="1417145" indent="-472382" lvl="2">
              <a:lnSpc>
                <a:spcPts val="4594"/>
              </a:lnSpc>
              <a:buFont typeface="Arial"/>
              <a:buChar char="⚬"/>
            </a:pPr>
            <a:r>
              <a:rPr lang="en-US" b="true" sz="3281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Duplicates</a:t>
            </a:r>
            <a:r>
              <a:rPr lang="en-US" b="true" sz="32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Removed duplicate tracks, making sure to keep the version with the highest track_popularity score (the 'hit' version).</a:t>
            </a:r>
          </a:p>
          <a:p>
            <a:pPr algn="l">
              <a:lnSpc>
                <a:spcPts val="4594"/>
              </a:lnSpc>
            </a:pPr>
          </a:p>
          <a:p>
            <a:pPr algn="l">
              <a:lnSpc>
                <a:spcPts val="5854"/>
              </a:lnSpc>
            </a:pPr>
            <a:r>
              <a:rPr lang="en-US" sz="4181" u="sng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Result:</a:t>
            </a:r>
          </a:p>
          <a:p>
            <a:pPr algn="l">
              <a:lnSpc>
                <a:spcPts val="4594"/>
              </a:lnSpc>
            </a:pPr>
            <a:r>
              <a:rPr lang="en-US" sz="3281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The analysis now uses a clean dataset of [Reference data.shape[0] from script] unique, high-quality tracks.</a:t>
            </a:r>
          </a:p>
          <a:p>
            <a:pPr algn="ctr">
              <a:lnSpc>
                <a:spcPts val="4594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4080" y="838129"/>
            <a:ext cx="14023644" cy="1261939"/>
          </a:xfrm>
          <a:custGeom>
            <a:avLst/>
            <a:gdLst/>
            <a:ahLst/>
            <a:cxnLst/>
            <a:rect r="r" b="b" t="t" l="l"/>
            <a:pathLst>
              <a:path h="1261939" w="14023644">
                <a:moveTo>
                  <a:pt x="0" y="0"/>
                </a:moveTo>
                <a:lnTo>
                  <a:pt x="14023645" y="0"/>
                </a:lnTo>
                <a:lnTo>
                  <a:pt x="14023645" y="1261939"/>
                </a:lnTo>
                <a:lnTo>
                  <a:pt x="0" y="1261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67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45865" y="460279"/>
            <a:ext cx="1858749" cy="2017638"/>
          </a:xfrm>
          <a:custGeom>
            <a:avLst/>
            <a:gdLst/>
            <a:ahLst/>
            <a:cxnLst/>
            <a:rect r="r" b="b" t="t" l="l"/>
            <a:pathLst>
              <a:path h="2017638" w="1858749">
                <a:moveTo>
                  <a:pt x="0" y="0"/>
                </a:moveTo>
                <a:lnTo>
                  <a:pt x="1858749" y="0"/>
                </a:lnTo>
                <a:lnTo>
                  <a:pt x="1858749" y="2017638"/>
                </a:lnTo>
                <a:lnTo>
                  <a:pt x="0" y="2017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30665" y="7714311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10">
              <a:alphaModFix amt="1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7013" y="876300"/>
            <a:ext cx="10789568" cy="103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2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1: Cleaning the Data Mess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30851" y="2366761"/>
            <a:ext cx="15810946" cy="703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7"/>
              </a:lnSpc>
            </a:pPr>
          </a:p>
          <a:p>
            <a:pPr algn="l" marL="958768" indent="-479384" lvl="1">
              <a:lnSpc>
                <a:spcPts val="6217"/>
              </a:lnSpc>
              <a:buFont typeface="Arial"/>
              <a:buChar char="•"/>
            </a:pPr>
            <a:r>
              <a:rPr lang="en-US" b="true" sz="4440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</a:t>
            </a:r>
            <a:r>
              <a:rPr lang="en-US" sz="44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highest density of popular tracks clusters tightly between 2.5 and 3.5 minutes. Anything longer than 4 minutes sees a steep drop in average popularity.</a:t>
            </a:r>
          </a:p>
          <a:p>
            <a:pPr algn="l">
              <a:lnSpc>
                <a:spcPts val="6217"/>
              </a:lnSpc>
            </a:pPr>
          </a:p>
          <a:p>
            <a:pPr algn="l" marL="958768" indent="-479384" lvl="1">
              <a:lnSpc>
                <a:spcPts val="6217"/>
              </a:lnSpc>
              <a:buFont typeface="Arial"/>
              <a:buChar char="•"/>
            </a:pPr>
            <a:r>
              <a:rPr lang="en-US" b="true" sz="4440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Idea (Duration)</a:t>
            </a:r>
            <a:r>
              <a:rPr lang="en-US" sz="44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Advise our artists: keep it tight! Focusing on the 2.5-3.5 minute range is the best way to maximize listener completion rates.</a:t>
            </a:r>
          </a:p>
          <a:p>
            <a:pPr algn="l">
              <a:lnSpc>
                <a:spcPts val="6217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4080" y="838129"/>
            <a:ext cx="14023644" cy="1261939"/>
          </a:xfrm>
          <a:custGeom>
            <a:avLst/>
            <a:gdLst/>
            <a:ahLst/>
            <a:cxnLst/>
            <a:rect r="r" b="b" t="t" l="l"/>
            <a:pathLst>
              <a:path h="1261939" w="14023644">
                <a:moveTo>
                  <a:pt x="0" y="0"/>
                </a:moveTo>
                <a:lnTo>
                  <a:pt x="14023645" y="0"/>
                </a:lnTo>
                <a:lnTo>
                  <a:pt x="14023645" y="1261939"/>
                </a:lnTo>
                <a:lnTo>
                  <a:pt x="0" y="1261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679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1109" y="213026"/>
            <a:ext cx="18010652" cy="9882193"/>
            <a:chOff x="0" y="0"/>
            <a:chExt cx="24014203" cy="13176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27282" cy="4704383"/>
            </a:xfrm>
            <a:custGeom>
              <a:avLst/>
              <a:gdLst/>
              <a:ahLst/>
              <a:cxnLst/>
              <a:rect r="r" b="b" t="t" l="l"/>
              <a:pathLst>
                <a:path h="4704383" w="3327282">
                  <a:moveTo>
                    <a:pt x="0" y="0"/>
                  </a:moveTo>
                  <a:lnTo>
                    <a:pt x="3327282" y="0"/>
                  </a:lnTo>
                  <a:lnTo>
                    <a:pt x="3327282" y="4704383"/>
                  </a:lnTo>
                  <a:lnTo>
                    <a:pt x="0" y="470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073721" y="10177026"/>
              <a:ext cx="9753600" cy="2999232"/>
            </a:xfrm>
            <a:custGeom>
              <a:avLst/>
              <a:gdLst/>
              <a:ahLst/>
              <a:cxnLst/>
              <a:rect r="r" b="b" t="t" l="l"/>
              <a:pathLst>
                <a:path h="299923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99232"/>
                  </a:lnTo>
                  <a:lnTo>
                    <a:pt x="0" y="29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6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21229855" y="3830765"/>
              <a:ext cx="2784348" cy="5486400"/>
            </a:xfrm>
            <a:custGeom>
              <a:avLst/>
              <a:gdLst/>
              <a:ahLst/>
              <a:cxnLst/>
              <a:rect r="r" b="b" t="t" l="l"/>
              <a:pathLst>
                <a:path h="5486400" w="2784348">
                  <a:moveTo>
                    <a:pt x="2784348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2784348" y="5486400"/>
                  </a:lnTo>
                  <a:lnTo>
                    <a:pt x="2784348" y="0"/>
                  </a:lnTo>
                  <a:close/>
                </a:path>
              </a:pathLst>
            </a:custGeom>
            <a:blipFill>
              <a:blip r:embed="rId9">
                <a:alphaModFix amt="16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10048" y="895350"/>
            <a:ext cx="11509932" cy="178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1"/>
              </a:lnSpc>
            </a:pPr>
            <a:r>
              <a:rPr lang="en-US" b="true" sz="5043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How Long Should a Track Actually Be?</a:t>
            </a:r>
          </a:p>
          <a:p>
            <a:pPr algn="ctr">
              <a:lnSpc>
                <a:spcPts val="7061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7102" y="2800920"/>
            <a:ext cx="8078978" cy="4685160"/>
          </a:xfrm>
          <a:custGeom>
            <a:avLst/>
            <a:gdLst/>
            <a:ahLst/>
            <a:cxnLst/>
            <a:rect r="r" b="b" t="t" l="l"/>
            <a:pathLst>
              <a:path h="4685160" w="8078978">
                <a:moveTo>
                  <a:pt x="0" y="0"/>
                </a:moveTo>
                <a:lnTo>
                  <a:pt x="8078979" y="0"/>
                </a:lnTo>
                <a:lnTo>
                  <a:pt x="8078979" y="4685160"/>
                </a:lnTo>
                <a:lnTo>
                  <a:pt x="0" y="4685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669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10622" y="2465658"/>
            <a:ext cx="8110612" cy="5941023"/>
          </a:xfrm>
          <a:custGeom>
            <a:avLst/>
            <a:gdLst/>
            <a:ahLst/>
            <a:cxnLst/>
            <a:rect r="r" b="b" t="t" l="l"/>
            <a:pathLst>
              <a:path h="5941023" w="8110612">
                <a:moveTo>
                  <a:pt x="0" y="0"/>
                </a:moveTo>
                <a:lnTo>
                  <a:pt x="8110611" y="0"/>
                </a:lnTo>
                <a:lnTo>
                  <a:pt x="8110611" y="5941023"/>
                </a:lnTo>
                <a:lnTo>
                  <a:pt x="0" y="59410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4744" y="320202"/>
            <a:ext cx="14023644" cy="2137102"/>
          </a:xfrm>
          <a:custGeom>
            <a:avLst/>
            <a:gdLst/>
            <a:ahLst/>
            <a:cxnLst/>
            <a:rect r="r" b="b" t="t" l="l"/>
            <a:pathLst>
              <a:path h="2137102" w="14023644">
                <a:moveTo>
                  <a:pt x="0" y="0"/>
                </a:moveTo>
                <a:lnTo>
                  <a:pt x="14023645" y="0"/>
                </a:lnTo>
                <a:lnTo>
                  <a:pt x="14023645" y="2137102"/>
                </a:lnTo>
                <a:lnTo>
                  <a:pt x="0" y="2137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7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1625" y="281605"/>
            <a:ext cx="10789568" cy="20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2"/>
              </a:lnSpc>
            </a:pPr>
            <a:r>
              <a:rPr lang="en-US" sz="5822" u="sng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Best Way to Drop New Music (Singles vs. Albums)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1109" y="213026"/>
            <a:ext cx="18010652" cy="9882193"/>
            <a:chOff x="0" y="0"/>
            <a:chExt cx="24014203" cy="13176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27282" cy="4704383"/>
            </a:xfrm>
            <a:custGeom>
              <a:avLst/>
              <a:gdLst/>
              <a:ahLst/>
              <a:cxnLst/>
              <a:rect r="r" b="b" t="t" l="l"/>
              <a:pathLst>
                <a:path h="4704383" w="3327282">
                  <a:moveTo>
                    <a:pt x="0" y="0"/>
                  </a:moveTo>
                  <a:lnTo>
                    <a:pt x="3327282" y="0"/>
                  </a:lnTo>
                  <a:lnTo>
                    <a:pt x="3327282" y="4704383"/>
                  </a:lnTo>
                  <a:lnTo>
                    <a:pt x="0" y="470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073721" y="10177026"/>
              <a:ext cx="9753600" cy="2999232"/>
            </a:xfrm>
            <a:custGeom>
              <a:avLst/>
              <a:gdLst/>
              <a:ahLst/>
              <a:cxnLst/>
              <a:rect r="r" b="b" t="t" l="l"/>
              <a:pathLst>
                <a:path h="299923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99232"/>
                  </a:lnTo>
                  <a:lnTo>
                    <a:pt x="0" y="29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6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21229855" y="3830765"/>
              <a:ext cx="2784348" cy="5486400"/>
            </a:xfrm>
            <a:custGeom>
              <a:avLst/>
              <a:gdLst/>
              <a:ahLst/>
              <a:cxnLst/>
              <a:rect r="r" b="b" t="t" l="l"/>
              <a:pathLst>
                <a:path h="5486400" w="2784348">
                  <a:moveTo>
                    <a:pt x="2784348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2784348" y="5486400"/>
                  </a:lnTo>
                  <a:lnTo>
                    <a:pt x="2784348" y="0"/>
                  </a:lnTo>
                  <a:close/>
                </a:path>
              </a:pathLst>
            </a:custGeom>
            <a:blipFill>
              <a:blip r:embed="rId9">
                <a:alphaModFix amt="16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64744" y="2985885"/>
            <a:ext cx="17261739" cy="600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3654" indent="-406827" lvl="1">
              <a:lnSpc>
                <a:spcPts val="5276"/>
              </a:lnSpc>
              <a:buFont typeface="Arial"/>
              <a:buChar char="•"/>
            </a:pPr>
            <a:r>
              <a:rPr lang="en-US" b="true" sz="3768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  Album vs. Single</a:t>
            </a:r>
            <a:r>
              <a:rPr lang="en-US" b="true" sz="376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</a:p>
          <a:p>
            <a:pPr algn="l">
              <a:lnSpc>
                <a:spcPts val="5276"/>
              </a:lnSpc>
            </a:pPr>
            <a:r>
              <a:rPr lang="en-US" sz="3768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</a:t>
            </a:r>
            <a:r>
              <a:rPr lang="en-US" sz="37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Format Gets More Popularity? AND Album Fatigue: The Ideal Track Count .</a:t>
            </a:r>
          </a:p>
          <a:p>
            <a:pPr algn="l" marL="813654" indent="-406827" lvl="1">
              <a:lnSpc>
                <a:spcPts val="5276"/>
              </a:lnSpc>
              <a:buFont typeface="Arial"/>
              <a:buChar char="•"/>
            </a:pPr>
            <a:r>
              <a:rPr lang="en-US" b="true" sz="3768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 1</a:t>
            </a:r>
            <a:r>
              <a:rPr lang="en-US" b="true" sz="376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37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Tracks released as Singles are slightly more popular on average than album tracks.</a:t>
            </a:r>
          </a:p>
          <a:p>
            <a:pPr algn="l" marL="813654" indent="-406827" lvl="1">
              <a:lnSpc>
                <a:spcPts val="5276"/>
              </a:lnSpc>
              <a:buFont typeface="Arial"/>
              <a:buChar char="•"/>
            </a:pPr>
            <a:r>
              <a:rPr lang="en-US" b="true" sz="3768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 2</a:t>
            </a:r>
            <a:r>
              <a:rPr lang="en-US" b="true" sz="376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37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Albums that are too long  suffer from 'listener fatigue,' causing the average track popularity to drop. 10-14 tracks is the ideal length.</a:t>
            </a:r>
          </a:p>
          <a:p>
            <a:pPr algn="l" marL="813654" indent="-406827" lvl="1">
              <a:lnSpc>
                <a:spcPts val="5276"/>
              </a:lnSpc>
              <a:buFont typeface="Arial"/>
              <a:buChar char="•"/>
            </a:pPr>
            <a:r>
              <a:rPr lang="en-US" b="true" sz="3768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Idea (Format)</a:t>
            </a:r>
            <a:r>
              <a:rPr lang="en-US" b="true" sz="376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37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 a 'Single-First' model to build hype. Coach artists to target a 10-14 track album length for maximum engagement per track.</a:t>
            </a:r>
          </a:p>
          <a:p>
            <a:pPr algn="ctr">
              <a:lnSpc>
                <a:spcPts val="527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6821" y="2632213"/>
            <a:ext cx="8084626" cy="5022574"/>
          </a:xfrm>
          <a:custGeom>
            <a:avLst/>
            <a:gdLst/>
            <a:ahLst/>
            <a:cxnLst/>
            <a:rect r="r" b="b" t="t" l="l"/>
            <a:pathLst>
              <a:path h="5022574" w="8084626">
                <a:moveTo>
                  <a:pt x="0" y="0"/>
                </a:moveTo>
                <a:lnTo>
                  <a:pt x="8084626" y="0"/>
                </a:lnTo>
                <a:lnTo>
                  <a:pt x="8084626" y="5022574"/>
                </a:lnTo>
                <a:lnTo>
                  <a:pt x="0" y="5022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2767" y="2632213"/>
            <a:ext cx="8052223" cy="5022574"/>
          </a:xfrm>
          <a:custGeom>
            <a:avLst/>
            <a:gdLst/>
            <a:ahLst/>
            <a:cxnLst/>
            <a:rect r="r" b="b" t="t" l="l"/>
            <a:pathLst>
              <a:path h="5022574" w="8052223">
                <a:moveTo>
                  <a:pt x="0" y="0"/>
                </a:moveTo>
                <a:lnTo>
                  <a:pt x="8052223" y="0"/>
                </a:lnTo>
                <a:lnTo>
                  <a:pt x="8052223" y="5022574"/>
                </a:lnTo>
                <a:lnTo>
                  <a:pt x="0" y="5022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1" t="-48765" r="0" b="-48765"/>
            </a:stretch>
          </a:blipFill>
          <a:ln w="95250" cap="sq">
            <a:solidFill>
              <a:srgbClr val="02D35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15208" y="2943514"/>
            <a:ext cx="15727915" cy="800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3140" indent="-406570" lvl="1">
              <a:lnSpc>
                <a:spcPts val="5272"/>
              </a:lnSpc>
              <a:buFont typeface="Arial"/>
              <a:buChar char="•"/>
            </a:pPr>
            <a:r>
              <a:rPr lang="en-US" b="true" sz="3766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</a:t>
            </a:r>
            <a:r>
              <a:rPr lang="en-US" sz="37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algn="l">
              <a:lnSpc>
                <a:spcPts val="5272"/>
              </a:lnSpc>
            </a:pPr>
            <a:r>
              <a:rPr lang="en-US" sz="37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7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Being Explicit Help or Hurt Popularity? AND  Track Position in Album: Does Order Matter? </a:t>
            </a:r>
          </a:p>
          <a:p>
            <a:pPr algn="l" marL="813140" indent="-406570" lvl="1">
              <a:lnSpc>
                <a:spcPts val="5272"/>
              </a:lnSpc>
              <a:buFont typeface="Arial"/>
              <a:buChar char="•"/>
            </a:pPr>
            <a:r>
              <a:rPr lang="en-US" b="true" sz="3766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 1</a:t>
            </a:r>
            <a:r>
              <a:rPr lang="en-US" sz="37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(Explicit): Explicit tracks are only marginally more popular. Sometimes, being explicit limits playlist and radio success.</a:t>
            </a:r>
          </a:p>
          <a:p>
            <a:pPr algn="l" marL="813140" indent="-406570" lvl="1">
              <a:lnSpc>
                <a:spcPts val="5272"/>
              </a:lnSpc>
              <a:buFont typeface="Arial"/>
              <a:buChar char="•"/>
            </a:pPr>
            <a:r>
              <a:rPr lang="en-US" b="true" sz="3766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 2</a:t>
            </a:r>
            <a:r>
              <a:rPr lang="en-US" sz="37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(Order): Popularity peaks sharply at Track #1 and #2. After track 3, people start tuning out.</a:t>
            </a:r>
          </a:p>
          <a:p>
            <a:pPr algn="l" marL="813140" indent="-406570" lvl="1">
              <a:lnSpc>
                <a:spcPts val="5272"/>
              </a:lnSpc>
              <a:buFont typeface="Arial"/>
              <a:buChar char="•"/>
            </a:pPr>
            <a:r>
              <a:rPr lang="en-US" b="true" sz="3766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Idea</a:t>
            </a:r>
            <a:r>
              <a:rPr lang="en-US" sz="37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(Arrangement): Tell artists to front-load their albums: put the absolute biggest tracks in the first two slots. Also, encourage "clean" versions of hits for wider distribution.</a:t>
            </a:r>
          </a:p>
          <a:p>
            <a:pPr algn="ctr">
              <a:lnSpc>
                <a:spcPts val="5272"/>
              </a:lnSpc>
            </a:pPr>
          </a:p>
          <a:p>
            <a:pPr algn="ctr">
              <a:lnSpc>
                <a:spcPts val="5272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15208" y="598647"/>
            <a:ext cx="14023644" cy="2137102"/>
          </a:xfrm>
          <a:custGeom>
            <a:avLst/>
            <a:gdLst/>
            <a:ahLst/>
            <a:cxnLst/>
            <a:rect r="r" b="b" t="t" l="l"/>
            <a:pathLst>
              <a:path h="2137102" w="14023644">
                <a:moveTo>
                  <a:pt x="0" y="0"/>
                </a:moveTo>
                <a:lnTo>
                  <a:pt x="14023644" y="0"/>
                </a:lnTo>
                <a:lnTo>
                  <a:pt x="14023644" y="2137103"/>
                </a:lnTo>
                <a:lnTo>
                  <a:pt x="0" y="2137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7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109" y="213026"/>
            <a:ext cx="2495461" cy="3528287"/>
          </a:xfrm>
          <a:custGeom>
            <a:avLst/>
            <a:gdLst/>
            <a:ahLst/>
            <a:cxnLst/>
            <a:rect r="r" b="b" t="t" l="l"/>
            <a:pathLst>
              <a:path h="3528287" w="2495461">
                <a:moveTo>
                  <a:pt x="0" y="0"/>
                </a:moveTo>
                <a:lnTo>
                  <a:pt x="2495461" y="0"/>
                </a:lnTo>
                <a:lnTo>
                  <a:pt x="2495461" y="3528288"/>
                </a:lnTo>
                <a:lnTo>
                  <a:pt x="0" y="352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7845796"/>
            <a:ext cx="7315200" cy="2249424"/>
          </a:xfrm>
          <a:custGeom>
            <a:avLst/>
            <a:gdLst/>
            <a:ahLst/>
            <a:cxnLst/>
            <a:rect r="r" b="b" t="t" l="l"/>
            <a:pathLst>
              <a:path h="2249424" w="7315200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103500" y="3086100"/>
            <a:ext cx="2088261" cy="4114800"/>
          </a:xfrm>
          <a:custGeom>
            <a:avLst/>
            <a:gdLst/>
            <a:ahLst/>
            <a:cxnLst/>
            <a:rect r="r" b="b" t="t" l="l"/>
            <a:pathLst>
              <a:path h="4114800" w="2088261">
                <a:moveTo>
                  <a:pt x="2088261" y="0"/>
                </a:moveTo>
                <a:lnTo>
                  <a:pt x="0" y="0"/>
                </a:lnTo>
                <a:lnTo>
                  <a:pt x="0" y="4114800"/>
                </a:lnTo>
                <a:lnTo>
                  <a:pt x="2088261" y="4114800"/>
                </a:lnTo>
                <a:lnTo>
                  <a:pt x="2088261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88792" y="587247"/>
            <a:ext cx="10789568" cy="309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2"/>
              </a:lnSpc>
            </a:pPr>
            <a:r>
              <a:rPr lang="en-US" sz="5822" u="sng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Tracklist Secrets: Order and Content</a:t>
            </a:r>
          </a:p>
          <a:p>
            <a:pPr algn="l">
              <a:lnSpc>
                <a:spcPts val="8152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DAG5PsSu5ZE</dc:identifier>
  <dcterms:modified xsi:type="dcterms:W3CDTF">2011-08-01T06:04:30Z</dcterms:modified>
  <cp:revision>1</cp:revision>
  <dc:title>Spotify DS</dc:title>
</cp:coreProperties>
</file>